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4" r:id="rId1"/>
  </p:sldMasterIdLst>
  <p:notesMasterIdLst>
    <p:notesMasterId r:id="rId9"/>
  </p:notesMasterIdLst>
  <p:handoutMasterIdLst>
    <p:handoutMasterId r:id="rId10"/>
  </p:handoutMasterIdLst>
  <p:sldIdLst>
    <p:sldId id="259" r:id="rId2"/>
    <p:sldId id="308" r:id="rId3"/>
    <p:sldId id="327" r:id="rId4"/>
    <p:sldId id="335" r:id="rId5"/>
    <p:sldId id="340" r:id="rId6"/>
    <p:sldId id="352" r:id="rId7"/>
    <p:sldId id="353" r:id="rId8"/>
  </p:sldIdLst>
  <p:sldSz cx="9144000" cy="6858000" type="screen4x3"/>
  <p:notesSz cx="7077075" cy="8520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84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 autoAdjust="0"/>
    <p:restoredTop sz="61320" autoAdjust="0"/>
  </p:normalViewPr>
  <p:slideViewPr>
    <p:cSldViewPr>
      <p:cViewPr varScale="1">
        <p:scale>
          <a:sx n="67" d="100"/>
          <a:sy n="67" d="100"/>
        </p:scale>
        <p:origin x="287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20" y="-82"/>
      </p:cViewPr>
      <p:guideLst>
        <p:guide orient="horz" pos="2684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26006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6" y="0"/>
            <a:ext cx="3066733" cy="426006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607D3311-809A-4CDA-A1A8-683AEFC7EAD4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092628"/>
            <a:ext cx="3066733" cy="426006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6" y="8092628"/>
            <a:ext cx="3066733" cy="426006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A4A89543-ECF7-4C8F-A8F5-0F6AB51217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696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26006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26006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A3635726-C8B5-4C7C-A12E-6CF22E0A65E4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8113" y="638175"/>
            <a:ext cx="4260850" cy="3195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047054"/>
            <a:ext cx="5661660" cy="3834051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092628"/>
            <a:ext cx="3066733" cy="426006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092628"/>
            <a:ext cx="3066733" cy="426006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08A1AB91-7333-4059-8389-743B6CD05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024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8D8F2B-2DF5-4C03-8E67-2B3D0F2BEE8F}" type="slidenum">
              <a:rPr lang="en-US">
                <a:latin typeface="Arial" charset="0"/>
              </a:rPr>
              <a:pPr/>
              <a:t>1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1AB91-7333-4059-8389-743B6CD05BC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68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1AB91-7333-4059-8389-743B6CD05BC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16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1AB91-7333-4059-8389-743B6CD05BC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380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1AB91-7333-4059-8389-743B6CD05BC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45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1AB91-7333-4059-8389-743B6CD05BC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12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1AB91-7333-4059-8389-743B6CD05BC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89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5E48-D86F-41D6-ADE0-1480188F9D20}" type="datetime1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2CDCB-E91F-4802-84D7-5E0D2B92C0FE}" type="datetime1">
              <a:rPr lang="en-US" smtClean="0"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9278F-5713-4B11-BF4B-1D3E787250AA}" type="datetime1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4471-B87A-41C2-929B-29C13CB82CFF}" type="datetime1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F045-E362-4F7A-9496-701A1ADF1BA0}" type="datetime1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CCAA0-1F38-42F9-ACF6-689F77B5045A}" type="datetime1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7494-DB74-4F7E-B0FD-F86F24CD440D}" type="datetime1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51C39-6E24-4776-ADA7-463D07338637}" type="datetime1">
              <a:rPr lang="en-US" smtClean="0"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4C62-746F-48F4-9F01-4A44D3EFF9AA}" type="datetime1">
              <a:rPr lang="en-US" smtClean="0"/>
              <a:t>8/9/2022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5B11-479E-4D3D-B4B0-9E729C3390DD}" type="datetime1">
              <a:rPr lang="en-US" smtClean="0"/>
              <a:t>8/9/2022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0770-BCA7-4628-9167-775769C62893}" type="datetime1">
              <a:rPr lang="en-US" smtClean="0"/>
              <a:t>8/9/2022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6B20-7130-4AAC-93FB-4F2A65D9BB5F}" type="datetime1">
              <a:rPr lang="en-US" smtClean="0"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6B64298-E235-4205-A61A-4367E493AF1E}" type="datetime1">
              <a:rPr lang="en-US" smtClean="0"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1053C420-D4BA-4925-9501-A9FDCF78C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600200" y="990600"/>
            <a:ext cx="6172200" cy="3124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800" dirty="0"/>
              <a:t>Washington Cap and Trade Program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0"/>
            <a:ext cx="6400800" cy="1524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000" dirty="0"/>
              <a:t>Clare Breidenich, WPTF</a:t>
            </a:r>
          </a:p>
          <a:p>
            <a:pPr eaLnBrk="1" hangingPunct="1"/>
            <a:r>
              <a:rPr lang="en-US" sz="2000" dirty="0"/>
              <a:t>August 12,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26B27-AE52-4C1D-B3C8-B7198D1C2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8A051-5500-453D-8A51-A01F4BDF6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795" y="1828800"/>
            <a:ext cx="8042276" cy="4724399"/>
          </a:xfrm>
        </p:spPr>
        <p:txBody>
          <a:bodyPr>
            <a:normAutofit/>
          </a:bodyPr>
          <a:lstStyle/>
          <a:p>
            <a:r>
              <a:rPr lang="en-US" sz="3600" dirty="0"/>
              <a:t>Washington Climate Commitment Act</a:t>
            </a:r>
          </a:p>
          <a:p>
            <a:pPr lvl="1"/>
            <a:r>
              <a:rPr lang="en-US" sz="3200" dirty="0"/>
              <a:t>Coverage &amp; Electricity Import Rules</a:t>
            </a:r>
          </a:p>
          <a:p>
            <a:pPr lvl="1"/>
            <a:r>
              <a:rPr lang="en-US" sz="3200" dirty="0"/>
              <a:t>Linkage?</a:t>
            </a:r>
          </a:p>
          <a:p>
            <a:pPr lvl="1"/>
            <a:r>
              <a:rPr lang="en-US" sz="3200" dirty="0"/>
              <a:t>Allowance Price Expectations</a:t>
            </a:r>
          </a:p>
          <a:p>
            <a:pPr lvl="1"/>
            <a:r>
              <a:rPr lang="en-US" sz="3200" dirty="0"/>
              <a:t>Impact of Washington Program on Mid-C Hub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3D77B0-3D34-4F82-A25D-304BD96C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98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73067-802F-4244-AC4B-7928C9586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30624"/>
          </a:xfrm>
        </p:spPr>
        <p:txBody>
          <a:bodyPr/>
          <a:lstStyle/>
          <a:p>
            <a:r>
              <a:rPr lang="en-US" sz="4000" dirty="0"/>
              <a:t>Climate Commitment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1B6E0-38C7-486C-A392-A98622D6B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143000"/>
            <a:ext cx="8042276" cy="6019800"/>
          </a:xfrm>
        </p:spPr>
        <p:txBody>
          <a:bodyPr>
            <a:normAutofit/>
          </a:bodyPr>
          <a:lstStyle/>
          <a:p>
            <a:r>
              <a:rPr lang="en-US" sz="2800" dirty="0"/>
              <a:t>Multi-sector cap and trade program</a:t>
            </a:r>
          </a:p>
          <a:p>
            <a:pPr lvl="1"/>
            <a:r>
              <a:rPr lang="en-US" sz="2400" dirty="0"/>
              <a:t>Similar coverage to California, including electricity imports</a:t>
            </a:r>
          </a:p>
          <a:p>
            <a:pPr lvl="1"/>
            <a:r>
              <a:rPr lang="en-US" sz="2400" dirty="0"/>
              <a:t>Electric sector reporting begins in 2022 for 2022 transactions</a:t>
            </a:r>
          </a:p>
          <a:p>
            <a:pPr lvl="1"/>
            <a:r>
              <a:rPr lang="en-US" sz="2400" dirty="0"/>
              <a:t>Covered entities begin to incur compliance obligations as of 1/2023</a:t>
            </a:r>
          </a:p>
          <a:p>
            <a:pPr lvl="2"/>
            <a:r>
              <a:rPr lang="en-US" sz="2000" dirty="0"/>
              <a:t>4-year compliance periods</a:t>
            </a:r>
          </a:p>
          <a:p>
            <a:pPr lvl="2"/>
            <a:r>
              <a:rPr lang="en-US" dirty="0"/>
              <a:t>First retirement autumn of 2024</a:t>
            </a:r>
          </a:p>
          <a:p>
            <a:pPr lvl="1"/>
            <a:r>
              <a:rPr lang="en-US" sz="2400" dirty="0"/>
              <a:t>Washington utilities receive free allowances</a:t>
            </a:r>
          </a:p>
          <a:p>
            <a:pPr lvl="2"/>
            <a:r>
              <a:rPr lang="en-US" dirty="0"/>
              <a:t>All other electricity market participants must purchase at auction or in secondary market </a:t>
            </a:r>
          </a:p>
          <a:p>
            <a:pPr lvl="2"/>
            <a:r>
              <a:rPr lang="en-US" dirty="0"/>
              <a:t>First auction not currently planned until early 2023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marL="349250" lvl="1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45B3C-49E0-4009-8AAD-2ED084BE4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673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D464E-E591-4E96-9841-BABC6AA9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30624"/>
          </a:xfrm>
        </p:spPr>
        <p:txBody>
          <a:bodyPr/>
          <a:lstStyle/>
          <a:p>
            <a:r>
              <a:rPr lang="en-US" sz="3600" dirty="0"/>
              <a:t>Electric Import Rules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CC5AA-E40D-4E3B-B1DE-8AAD7CAF0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363" y="838200"/>
            <a:ext cx="8042276" cy="5714999"/>
          </a:xfrm>
        </p:spPr>
        <p:txBody>
          <a:bodyPr>
            <a:noAutofit/>
          </a:bodyPr>
          <a:lstStyle/>
          <a:p>
            <a:r>
              <a:rPr lang="en-US" sz="2000" dirty="0"/>
              <a:t>Similar to California for Tagged imports </a:t>
            </a:r>
          </a:p>
          <a:p>
            <a:pPr lvl="1"/>
            <a:r>
              <a:rPr lang="en-US" sz="1800" dirty="0"/>
              <a:t>Responsible importer is PSE on leg of physical path that crosses state border</a:t>
            </a:r>
          </a:p>
          <a:p>
            <a:pPr lvl="1"/>
            <a:r>
              <a:rPr lang="en-US" sz="1800" dirty="0"/>
              <a:t>Must sink within BAA located entirely within Washington, or at scheduling point in BPA system registered to specific customers</a:t>
            </a:r>
          </a:p>
          <a:p>
            <a:pPr lvl="1"/>
            <a:r>
              <a:rPr lang="en-US" sz="1800" dirty="0"/>
              <a:t>Importer must be generator owner/operator or have specified contract to report with specified emission factor</a:t>
            </a:r>
          </a:p>
          <a:p>
            <a:pPr lvl="1"/>
            <a:r>
              <a:rPr lang="en-US" sz="1800" dirty="0"/>
              <a:t>Default EF same as California, but includes transmission losses</a:t>
            </a:r>
          </a:p>
          <a:p>
            <a:r>
              <a:rPr lang="en-US" sz="2000" dirty="0"/>
              <a:t>Power that sinks in BPA or multi-state utility BAA </a:t>
            </a:r>
            <a:r>
              <a:rPr lang="en-US" sz="2000" u="sng" dirty="0"/>
              <a:t>not</a:t>
            </a:r>
            <a:r>
              <a:rPr lang="en-US" sz="2000" dirty="0"/>
              <a:t> considered an import</a:t>
            </a:r>
          </a:p>
          <a:p>
            <a:pPr lvl="1"/>
            <a:r>
              <a:rPr lang="en-US" sz="1800" dirty="0"/>
              <a:t>Imports assigned to these entities based on Washington customer load</a:t>
            </a:r>
          </a:p>
          <a:p>
            <a:r>
              <a:rPr lang="en-US" sz="2000" dirty="0"/>
              <a:t>BPA has not yet determined whether it will be a covered entity in the long term – definitely NOT for 2023</a:t>
            </a:r>
          </a:p>
          <a:p>
            <a:pPr lvl="1"/>
            <a:r>
              <a:rPr lang="en-US" sz="1800" dirty="0"/>
              <a:t>If not, next PSE on physical path is considered importer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A77578-DE8F-44A1-8605-A6E1061E8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531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CB7D3-D83B-4BE7-8A52-20D3EFAAE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35424"/>
          </a:xfrm>
        </p:spPr>
        <p:txBody>
          <a:bodyPr/>
          <a:lstStyle/>
          <a:p>
            <a:r>
              <a:rPr lang="en-US" sz="4400" dirty="0"/>
              <a:t>Linkage?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C803A-B5EE-41B7-97BE-3D142D179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371600"/>
            <a:ext cx="8042276" cy="467546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Washington’s program designed to facilitate, but not likely for first compliance period</a:t>
            </a:r>
          </a:p>
          <a:p>
            <a:pPr lvl="1"/>
            <a:r>
              <a:rPr lang="en-US" sz="2000" dirty="0"/>
              <a:t>CARB must assess environmental integrity of program</a:t>
            </a:r>
          </a:p>
          <a:p>
            <a:pPr lvl="1"/>
            <a:r>
              <a:rPr lang="en-US" sz="2000" dirty="0"/>
              <a:t>Rules for electricity sourced from centralized markets won’t be resolved for several years</a:t>
            </a:r>
          </a:p>
          <a:p>
            <a:pPr lvl="1"/>
            <a:r>
              <a:rPr lang="en-US" sz="2000" dirty="0"/>
              <a:t>Both states must have public process to approve linkage</a:t>
            </a:r>
            <a:endParaRPr lang="en-US" sz="1800" dirty="0"/>
          </a:p>
          <a:p>
            <a:r>
              <a:rPr lang="en-US" dirty="0"/>
              <a:t>Separate allowance markets until linkage</a:t>
            </a:r>
          </a:p>
          <a:p>
            <a:r>
              <a:rPr lang="en-US" dirty="0"/>
              <a:t>Possibility of reciprocity to avoid double assessment of carbon costs for electricity transacted between Washington and California?</a:t>
            </a:r>
          </a:p>
          <a:p>
            <a:pPr lvl="1"/>
            <a:r>
              <a:rPr lang="en-US" sz="2000" dirty="0"/>
              <a:t>Not likely for 2023, as would have to be addressed in separate rule-makings in both states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9A720F-239B-41E0-B9F7-166CFBAA7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85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40253-516B-D4F6-0549-23D4122F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06823"/>
          </a:xfrm>
        </p:spPr>
        <p:txBody>
          <a:bodyPr/>
          <a:lstStyle/>
          <a:p>
            <a:r>
              <a:rPr lang="en-US" sz="4000" dirty="0"/>
              <a:t>Allowance Price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A7571-B1C7-5934-05BF-DCA626D59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143000"/>
            <a:ext cx="8042276" cy="480060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Ecology proposes very aggressive rate of emissions decline</a:t>
            </a:r>
          </a:p>
          <a:p>
            <a:pPr lvl="1"/>
            <a:r>
              <a:rPr lang="en-US" dirty="0"/>
              <a:t>7% annually compared to California’s 2-3%</a:t>
            </a:r>
          </a:p>
          <a:p>
            <a:r>
              <a:rPr lang="en-US" dirty="0"/>
              <a:t>Washington program one fifth the size of WCI (California and Quebec markets)</a:t>
            </a:r>
          </a:p>
          <a:p>
            <a:r>
              <a:rPr lang="en-US" dirty="0"/>
              <a:t>Most allowances freely allocated to utilities and EITEs</a:t>
            </a:r>
          </a:p>
          <a:p>
            <a:pPr lvl="1"/>
            <a:r>
              <a:rPr lang="en-US" dirty="0"/>
              <a:t>Fuel suppliers access through auction</a:t>
            </a:r>
          </a:p>
          <a:p>
            <a:r>
              <a:rPr lang="en-US" dirty="0"/>
              <a:t>Tight allowance market, prices likely to be higher than California’s right out of the gate</a:t>
            </a:r>
          </a:p>
          <a:p>
            <a:pPr lvl="1"/>
            <a:r>
              <a:rPr lang="en-US" dirty="0"/>
              <a:t>Ecology analyses suggests $40/ton assuming linkage in 2025</a:t>
            </a:r>
          </a:p>
          <a:p>
            <a:pPr lvl="1"/>
            <a:r>
              <a:rPr lang="en-US" dirty="0"/>
              <a:t>$58/ton if no linkage until 2030</a:t>
            </a:r>
          </a:p>
          <a:p>
            <a:pPr lvl="1"/>
            <a:r>
              <a:rPr lang="en-US" dirty="0"/>
              <a:t>No price discovery until 1st auction</a:t>
            </a:r>
          </a:p>
          <a:p>
            <a:pPr marL="34925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13F95-1F0A-D80F-0982-D4CD12965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95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50D5A-F8B6-2F69-DDE0-B849D494A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568045"/>
            <a:ext cx="8042276" cy="1336956"/>
          </a:xfrm>
        </p:spPr>
        <p:txBody>
          <a:bodyPr/>
          <a:lstStyle/>
          <a:p>
            <a:r>
              <a:rPr lang="en-US" dirty="0"/>
              <a:t>Impacts on ICE transactions at Mid-C Hub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0B5B1-F63C-8A6D-E82B-BB46A4181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946555"/>
            <a:ext cx="8042276" cy="4343400"/>
          </a:xfrm>
        </p:spPr>
        <p:txBody>
          <a:bodyPr>
            <a:normAutofit/>
          </a:bodyPr>
          <a:lstStyle/>
          <a:p>
            <a:r>
              <a:rPr lang="en-US" dirty="0"/>
              <a:t>In-state gen and potential importers price carbon into energy offers after January 2023</a:t>
            </a:r>
          </a:p>
          <a:p>
            <a:pPr lvl="1"/>
            <a:r>
              <a:rPr lang="en-US" dirty="0"/>
              <a:t>At $40/ton increases prices by $17/MWh for unspecified energy</a:t>
            </a:r>
          </a:p>
          <a:p>
            <a:pPr lvl="1"/>
            <a:r>
              <a:rPr lang="en-US" dirty="0"/>
              <a:t>Drives up index and cost of physical energy for both Washington and non-Washington buyers</a:t>
            </a:r>
          </a:p>
          <a:p>
            <a:pPr lvl="1"/>
            <a:r>
              <a:rPr lang="en-US" dirty="0"/>
              <a:t>Loss of liquidity if non-Washington buyers move off screen to avoid paying carbon costs</a:t>
            </a:r>
          </a:p>
          <a:p>
            <a:pPr lvl="1"/>
            <a:r>
              <a:rPr lang="en-US" dirty="0"/>
              <a:t>Washington buyers matched with BPA incur carbon obligation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6BE16-BCED-9064-E298-63A9CEA42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C420-D4BA-4925-9501-A9FDCF78CDB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81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40582</TotalTime>
  <Words>484</Words>
  <Application>Microsoft Office PowerPoint</Application>
  <PresentationFormat>On-screen Show (4:3)</PresentationFormat>
  <Paragraphs>68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News Gothic MT</vt:lpstr>
      <vt:lpstr>Wingdings 2</vt:lpstr>
      <vt:lpstr>Breeze</vt:lpstr>
      <vt:lpstr>Washington Cap and Trade Program</vt:lpstr>
      <vt:lpstr>Overview</vt:lpstr>
      <vt:lpstr>Climate Commitment Act</vt:lpstr>
      <vt:lpstr>Electric Import Rules </vt:lpstr>
      <vt:lpstr>Linkage?</vt:lpstr>
      <vt:lpstr>Allowance Price Expectations</vt:lpstr>
      <vt:lpstr>Impacts on ICE transactions at Mid-C Hub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Clare Breidenich</dc:creator>
  <cp:lastModifiedBy>Clare Breidenich</cp:lastModifiedBy>
  <cp:revision>76</cp:revision>
  <cp:lastPrinted>2021-09-24T14:10:26Z</cp:lastPrinted>
  <dcterms:created xsi:type="dcterms:W3CDTF">2014-07-14T16:52:56Z</dcterms:created>
  <dcterms:modified xsi:type="dcterms:W3CDTF">2022-08-09T18:19:14Z</dcterms:modified>
</cp:coreProperties>
</file>