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60" r:id="rId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337"/>
    <a:srgbClr val="6B823E"/>
    <a:srgbClr val="4F758B"/>
    <a:srgbClr val="F8A15A"/>
    <a:srgbClr val="48B7EE"/>
    <a:srgbClr val="686868"/>
    <a:srgbClr val="963821"/>
    <a:srgbClr val="B8CBD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29" autoAdjust="0"/>
    <p:restoredTop sz="94095" autoAdjust="0"/>
  </p:normalViewPr>
  <p:slideViewPr>
    <p:cSldViewPr>
      <p:cViewPr varScale="1">
        <p:scale>
          <a:sx n="77" d="100"/>
          <a:sy n="77" d="100"/>
        </p:scale>
        <p:origin x="213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782"/>
    </p:cViewPr>
  </p:sorter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0DB6BB2-093B-41D3-80AB-C56384B590B4}" type="datetimeFigureOut">
              <a:rPr lang="en-US"/>
              <a:pPr>
                <a:defRPr/>
              </a:pPr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1CFDFF-4183-4ACD-A50D-82202B02C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22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105C9-BB34-48FE-BAF9-3AE514611FC0}" type="datetimeFigureOut">
              <a:rPr lang="en-US"/>
              <a:pPr>
                <a:defRPr/>
              </a:pPr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BA16C7-CDC5-4224-A290-4C3986DA1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8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A16C7-CDC5-4224-A290-4C3986DA159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709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361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5312"/>
            <a:ext cx="9144000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8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963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4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36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858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00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1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75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5111750" cy="56689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46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40"/>
          <a:stretch/>
        </p:blipFill>
        <p:spPr>
          <a:xfrm>
            <a:off x="0" y="6373749"/>
            <a:ext cx="9144000" cy="484251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40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2"/>
          <a:stretch/>
        </p:blipFill>
        <p:spPr>
          <a:xfrm>
            <a:off x="0" y="0"/>
            <a:ext cx="9144000" cy="3272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4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246492"/>
            <a:ext cx="8686800" cy="1009445"/>
          </a:xfrm>
        </p:spPr>
        <p:txBody>
          <a:bodyPr/>
          <a:lstStyle/>
          <a:p>
            <a:pPr marL="171450" indent="-171450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addition to the annual 10-Year Plan, the CAISO’s recent 20-Year Outlook set out a long term architecture for in-state, offshore and out-of-state needs highlighting the need for interregional coordination and cooperation</a:t>
            </a:r>
            <a:endParaRPr lang="en-U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E188C49E-526C-4CA2-87C2-E99663D5313E}" type="slidenum">
              <a:rPr lang="en-US" altLang="en-US" smtClean="0"/>
              <a:pPr/>
              <a:t>1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53477"/>
              </p:ext>
            </p:extLst>
          </p:nvPr>
        </p:nvGraphicFramePr>
        <p:xfrm>
          <a:off x="381000" y="2389492"/>
          <a:ext cx="3048000" cy="39043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46715">
                  <a:extLst>
                    <a:ext uri="{9D8B030D-6E8A-4147-A177-3AD203B41FA5}">
                      <a16:colId xmlns:a16="http://schemas.microsoft.com/office/drawing/2014/main" val="2517079140"/>
                    </a:ext>
                  </a:extLst>
                </a:gridCol>
                <a:gridCol w="2001285">
                  <a:extLst>
                    <a:ext uri="{9D8B030D-6E8A-4147-A177-3AD203B41FA5}">
                      <a16:colId xmlns:a16="http://schemas.microsoft.com/office/drawing/2014/main" val="755221870"/>
                    </a:ext>
                  </a:extLst>
                </a:gridCol>
              </a:tblGrid>
              <a:tr h="40784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727337"/>
                          </a:solidFill>
                        </a:rPr>
                        <a:t>Based</a:t>
                      </a:r>
                      <a:r>
                        <a:rPr lang="en-US" sz="1200" b="1" baseline="0" dirty="0">
                          <a:solidFill>
                            <a:srgbClr val="727337"/>
                          </a:solidFill>
                        </a:rPr>
                        <a:t> on r</a:t>
                      </a:r>
                      <a:r>
                        <a:rPr lang="en-US" sz="1200" b="1" dirty="0">
                          <a:solidFill>
                            <a:srgbClr val="727337"/>
                          </a:solidFill>
                        </a:rPr>
                        <a:t>esourc</a:t>
                      </a:r>
                      <a:r>
                        <a:rPr lang="en-US" sz="1200" b="1" baseline="0" dirty="0">
                          <a:solidFill>
                            <a:srgbClr val="727337"/>
                          </a:solidFill>
                        </a:rPr>
                        <a:t>e needs coordinated with state agency planning</a:t>
                      </a:r>
                      <a:endParaRPr lang="en-US" sz="1200" b="1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764200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  <a:latin typeface="+mn-lt"/>
                        </a:rPr>
                        <a:t>53 GW</a:t>
                      </a:r>
                      <a:endParaRPr lang="en-US" sz="1200" b="1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Solar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815700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</a:rPr>
                        <a:t>22.2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Wind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011319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  <a:latin typeface="+mn-lt"/>
                        </a:rPr>
                        <a:t>2.3 GW</a:t>
                      </a:r>
                      <a:endParaRPr lang="en-US" sz="1200" b="1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Geothermal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1869887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  <a:latin typeface="+mn-lt"/>
                        </a:rPr>
                        <a:t>37 GW</a:t>
                      </a:r>
                      <a:endParaRPr lang="en-US" sz="1200" b="1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Battery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60930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  <a:latin typeface="+mn-lt"/>
                        </a:rPr>
                        <a:t>4 GW</a:t>
                      </a:r>
                      <a:endParaRPr lang="en-US" sz="1200" b="1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Long-duration</a:t>
                      </a:r>
                      <a:r>
                        <a:rPr lang="en-US" sz="1100" baseline="0" dirty="0">
                          <a:solidFill>
                            <a:srgbClr val="727337"/>
                          </a:solidFill>
                        </a:rPr>
                        <a:t> Storage</a:t>
                      </a:r>
                      <a:endParaRPr lang="en-US" sz="1100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1222942"/>
                  </a:ext>
                </a:extLst>
              </a:tr>
              <a:tr h="70395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</a:rPr>
                        <a:t>120 GW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Total</a:t>
                      </a:r>
                      <a:r>
                        <a:rPr lang="en-US" sz="1100" baseline="0" dirty="0">
                          <a:solidFill>
                            <a:srgbClr val="727337"/>
                          </a:solidFill>
                        </a:rPr>
                        <a:t> resource and storage requirement</a:t>
                      </a:r>
                      <a:endParaRPr lang="en-US" sz="1100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766433"/>
                  </a:ext>
                </a:extLst>
              </a:tr>
              <a:tr h="70395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727337"/>
                          </a:solidFill>
                        </a:rPr>
                        <a:t>$30.5B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727337"/>
                          </a:solidFill>
                        </a:rPr>
                        <a:t>Estimated</a:t>
                      </a:r>
                      <a:r>
                        <a:rPr lang="en-US" sz="1100" baseline="0" dirty="0">
                          <a:solidFill>
                            <a:srgbClr val="727337"/>
                          </a:solidFill>
                        </a:rPr>
                        <a:t> cost of transmission</a:t>
                      </a:r>
                      <a:endParaRPr lang="en-US" sz="1100" dirty="0">
                        <a:solidFill>
                          <a:srgbClr val="727337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133522"/>
                  </a:ext>
                </a:extLst>
              </a:tr>
            </a:tbl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9291" y="2337254"/>
            <a:ext cx="5131130" cy="420761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6200" y="304800"/>
            <a:ext cx="89916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kern="1200">
                <a:solidFill>
                  <a:srgbClr val="4F758B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The CAISO’s annual </a:t>
            </a:r>
            <a:r>
              <a:rPr lang="en-US"/>
              <a:t>transmission plan </a:t>
            </a:r>
            <a:r>
              <a:rPr lang="en-US" dirty="0"/>
              <a:t>addresses regional and local needs over 80% of California </a:t>
            </a:r>
            <a:r>
              <a:rPr lang="en-US"/>
              <a:t>and part </a:t>
            </a:r>
            <a:r>
              <a:rPr lang="en-US" dirty="0"/>
              <a:t>of Nevada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5165" y="6626181"/>
            <a:ext cx="2428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Neil Millar WPTF 2022 08 12 CAISO Public </a:t>
            </a:r>
          </a:p>
        </p:txBody>
      </p:sp>
    </p:spTree>
    <p:extLst>
      <p:ext uri="{BB962C8B-B14F-4D97-AF65-F5344CB8AC3E}">
        <p14:creationId xmlns:p14="http://schemas.microsoft.com/office/powerpoint/2010/main" val="362893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PP Template-Standard" id="{9B48AF94-3AB3-40B6-AB02-8FAB2A993F25}" vid="{E82E111C-B0F7-484B-B814-36631BC46C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E8372ED-2F6E-4EE6-9BAB-EF5D6D259A31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0D3EAE63-6E73-4411-962F-7895DDB7CCB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ISO PP Template-Standard</Template>
  <TotalTime>0</TotalTime>
  <Words>102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 addition to the annual 10-Year Plan, the CAISO’s recent 20-Year Outlook set out a long term architecture for in-state, offshore and out-of-state needs highlighting the need for interregional coordination and cooperation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2022-03-18T21:21:58Z</dcterms:created>
  <dcterms:modified xsi:type="dcterms:W3CDTF">2022-08-15T13:43:29Z</dcterms:modified>
</cp:coreProperties>
</file>